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sldIdLst>
    <p:sldId id="5158" r:id="rId5"/>
    <p:sldId id="5159" r:id="rId6"/>
    <p:sldId id="276" r:id="rId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TALINA FLOREZ LOPEZ" initials="CFL" lastIdx="1" clrIdx="0">
    <p:extLst>
      <p:ext uri="{19B8F6BF-5375-455C-9EA6-DF929625EA0E}">
        <p15:presenceInfo xmlns:p15="http://schemas.microsoft.com/office/powerpoint/2012/main" userId="S::catalina.florez@metrodebogota.gov.co::3a75593f-5322-48c0-8105-3d59bf95ffa0" providerId="AD"/>
      </p:ext>
    </p:extLst>
  </p:cmAuthor>
  <p:cmAuthor id="2" name="ADRIANA INES OCAMPO GARCIA" initials="AIOG" lastIdx="1" clrIdx="1">
    <p:extLst>
      <p:ext uri="{19B8F6BF-5375-455C-9EA6-DF929625EA0E}">
        <p15:presenceInfo xmlns:p15="http://schemas.microsoft.com/office/powerpoint/2012/main" userId="S::adriana.ocampo@metrodebogota.gov.co::0c86df1a-d60a-486a-9aa6-c239577de0a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990B"/>
    <a:srgbClr val="202622"/>
    <a:srgbClr val="212620"/>
    <a:srgbClr val="690303"/>
    <a:srgbClr val="B70505"/>
    <a:srgbClr val="DEEBF7"/>
    <a:srgbClr val="F3F3F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4"/>
    <p:restoredTop sz="94364" autoAdjust="0"/>
  </p:normalViewPr>
  <p:slideViewPr>
    <p:cSldViewPr snapToGrid="0">
      <p:cViewPr varScale="1">
        <p:scale>
          <a:sx n="76" d="100"/>
          <a:sy n="76" d="100"/>
        </p:scale>
        <p:origin x="43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B1650C-9EED-4ABA-B087-03796EDEE57D}" type="datetimeFigureOut">
              <a:rPr lang="es-CO" smtClean="0"/>
              <a:t>29/07/2021</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04BBAF-AF2B-471D-AD33-7751F7E51894}" type="slidenum">
              <a:rPr lang="es-CO" smtClean="0"/>
              <a:t>‹Nº›</a:t>
            </a:fld>
            <a:endParaRPr lang="es-CO"/>
          </a:p>
        </p:txBody>
      </p:sp>
    </p:spTree>
    <p:extLst>
      <p:ext uri="{BB962C8B-B14F-4D97-AF65-F5344CB8AC3E}">
        <p14:creationId xmlns:p14="http://schemas.microsoft.com/office/powerpoint/2010/main" val="282898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EFCB5516-45CB-4DBF-9080-52CDB797C425}" type="datetimeFigureOut">
              <a:rPr lang="es-CO" smtClean="0"/>
              <a:t>29/07/2021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F2B7B34-7156-4442-B8D6-42C8AEF19282}" type="slidenum">
              <a:rPr lang="es-CO" smtClean="0"/>
              <a:t>‹Nº›</a:t>
            </a:fld>
            <a:endParaRPr lang="es-CO"/>
          </a:p>
        </p:txBody>
      </p:sp>
    </p:spTree>
    <p:extLst>
      <p:ext uri="{BB962C8B-B14F-4D97-AF65-F5344CB8AC3E}">
        <p14:creationId xmlns:p14="http://schemas.microsoft.com/office/powerpoint/2010/main" val="3191461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FCB5516-45CB-4DBF-9080-52CDB797C425}" type="datetimeFigureOut">
              <a:rPr lang="es-CO" smtClean="0"/>
              <a:t>29/07/2021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F2B7B34-7156-4442-B8D6-42C8AEF19282}" type="slidenum">
              <a:rPr lang="es-CO" smtClean="0"/>
              <a:t>‹Nº›</a:t>
            </a:fld>
            <a:endParaRPr lang="es-CO"/>
          </a:p>
        </p:txBody>
      </p:sp>
    </p:spTree>
    <p:extLst>
      <p:ext uri="{BB962C8B-B14F-4D97-AF65-F5344CB8AC3E}">
        <p14:creationId xmlns:p14="http://schemas.microsoft.com/office/powerpoint/2010/main" val="3249912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FCB5516-45CB-4DBF-9080-52CDB797C425}" type="datetimeFigureOut">
              <a:rPr lang="es-CO" smtClean="0"/>
              <a:t>29/07/2021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F2B7B34-7156-4442-B8D6-42C8AEF19282}" type="slidenum">
              <a:rPr lang="es-CO" smtClean="0"/>
              <a:t>‹Nº›</a:t>
            </a:fld>
            <a:endParaRPr lang="es-CO"/>
          </a:p>
        </p:txBody>
      </p:sp>
    </p:spTree>
    <p:extLst>
      <p:ext uri="{BB962C8B-B14F-4D97-AF65-F5344CB8AC3E}">
        <p14:creationId xmlns:p14="http://schemas.microsoft.com/office/powerpoint/2010/main" val="2176068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FCB5516-45CB-4DBF-9080-52CDB797C425}" type="datetimeFigureOut">
              <a:rPr lang="es-CO" smtClean="0"/>
              <a:t>29/07/2021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F2B7B34-7156-4442-B8D6-42C8AEF19282}" type="slidenum">
              <a:rPr lang="es-CO" smtClean="0"/>
              <a:t>‹Nº›</a:t>
            </a:fld>
            <a:endParaRPr lang="es-CO"/>
          </a:p>
        </p:txBody>
      </p:sp>
    </p:spTree>
    <p:extLst>
      <p:ext uri="{BB962C8B-B14F-4D97-AF65-F5344CB8AC3E}">
        <p14:creationId xmlns:p14="http://schemas.microsoft.com/office/powerpoint/2010/main" val="4276673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EFCB5516-45CB-4DBF-9080-52CDB797C425}" type="datetimeFigureOut">
              <a:rPr lang="es-CO" smtClean="0"/>
              <a:t>29/07/2021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F2B7B34-7156-4442-B8D6-42C8AEF19282}" type="slidenum">
              <a:rPr lang="es-CO" smtClean="0"/>
              <a:t>‹Nº›</a:t>
            </a:fld>
            <a:endParaRPr lang="es-CO"/>
          </a:p>
        </p:txBody>
      </p:sp>
    </p:spTree>
    <p:extLst>
      <p:ext uri="{BB962C8B-B14F-4D97-AF65-F5344CB8AC3E}">
        <p14:creationId xmlns:p14="http://schemas.microsoft.com/office/powerpoint/2010/main" val="1794150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EFCB5516-45CB-4DBF-9080-52CDB797C425}" type="datetimeFigureOut">
              <a:rPr lang="es-CO" smtClean="0"/>
              <a:t>29/07/2021</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6F2B7B34-7156-4442-B8D6-42C8AEF19282}" type="slidenum">
              <a:rPr lang="es-CO" smtClean="0"/>
              <a:t>‹Nº›</a:t>
            </a:fld>
            <a:endParaRPr lang="es-CO"/>
          </a:p>
        </p:txBody>
      </p:sp>
    </p:spTree>
    <p:extLst>
      <p:ext uri="{BB962C8B-B14F-4D97-AF65-F5344CB8AC3E}">
        <p14:creationId xmlns:p14="http://schemas.microsoft.com/office/powerpoint/2010/main" val="3746635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EFCB5516-45CB-4DBF-9080-52CDB797C425}" type="datetimeFigureOut">
              <a:rPr lang="es-CO" smtClean="0"/>
              <a:t>29/07/2021</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6F2B7B34-7156-4442-B8D6-42C8AEF19282}" type="slidenum">
              <a:rPr lang="es-CO" smtClean="0"/>
              <a:t>‹Nº›</a:t>
            </a:fld>
            <a:endParaRPr lang="es-CO"/>
          </a:p>
        </p:txBody>
      </p:sp>
    </p:spTree>
    <p:extLst>
      <p:ext uri="{BB962C8B-B14F-4D97-AF65-F5344CB8AC3E}">
        <p14:creationId xmlns:p14="http://schemas.microsoft.com/office/powerpoint/2010/main" val="836758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EFCB5516-45CB-4DBF-9080-52CDB797C425}" type="datetimeFigureOut">
              <a:rPr lang="es-CO" smtClean="0"/>
              <a:t>29/07/2021</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6F2B7B34-7156-4442-B8D6-42C8AEF19282}" type="slidenum">
              <a:rPr lang="es-CO" smtClean="0"/>
              <a:t>‹Nº›</a:t>
            </a:fld>
            <a:endParaRPr lang="es-CO"/>
          </a:p>
        </p:txBody>
      </p:sp>
    </p:spTree>
    <p:extLst>
      <p:ext uri="{BB962C8B-B14F-4D97-AF65-F5344CB8AC3E}">
        <p14:creationId xmlns:p14="http://schemas.microsoft.com/office/powerpoint/2010/main" val="3556577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FCB5516-45CB-4DBF-9080-52CDB797C425}" type="datetimeFigureOut">
              <a:rPr lang="es-CO" smtClean="0"/>
              <a:t>29/07/2021</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6F2B7B34-7156-4442-B8D6-42C8AEF19282}" type="slidenum">
              <a:rPr lang="es-CO" smtClean="0"/>
              <a:t>‹Nº›</a:t>
            </a:fld>
            <a:endParaRPr lang="es-CO"/>
          </a:p>
        </p:txBody>
      </p:sp>
    </p:spTree>
    <p:extLst>
      <p:ext uri="{BB962C8B-B14F-4D97-AF65-F5344CB8AC3E}">
        <p14:creationId xmlns:p14="http://schemas.microsoft.com/office/powerpoint/2010/main" val="2532407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EFCB5516-45CB-4DBF-9080-52CDB797C425}" type="datetimeFigureOut">
              <a:rPr lang="es-CO" smtClean="0"/>
              <a:t>29/07/2021</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6F2B7B34-7156-4442-B8D6-42C8AEF19282}" type="slidenum">
              <a:rPr lang="es-CO" smtClean="0"/>
              <a:t>‹Nº›</a:t>
            </a:fld>
            <a:endParaRPr lang="es-CO"/>
          </a:p>
        </p:txBody>
      </p:sp>
    </p:spTree>
    <p:extLst>
      <p:ext uri="{BB962C8B-B14F-4D97-AF65-F5344CB8AC3E}">
        <p14:creationId xmlns:p14="http://schemas.microsoft.com/office/powerpoint/2010/main" val="30673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EFCB5516-45CB-4DBF-9080-52CDB797C425}" type="datetimeFigureOut">
              <a:rPr lang="es-CO" smtClean="0"/>
              <a:t>29/07/2021</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6F2B7B34-7156-4442-B8D6-42C8AEF19282}" type="slidenum">
              <a:rPr lang="es-CO" smtClean="0"/>
              <a:t>‹Nº›</a:t>
            </a:fld>
            <a:endParaRPr lang="es-CO"/>
          </a:p>
        </p:txBody>
      </p:sp>
    </p:spTree>
    <p:extLst>
      <p:ext uri="{BB962C8B-B14F-4D97-AF65-F5344CB8AC3E}">
        <p14:creationId xmlns:p14="http://schemas.microsoft.com/office/powerpoint/2010/main" val="4009791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CB5516-45CB-4DBF-9080-52CDB797C425}" type="datetimeFigureOut">
              <a:rPr lang="es-CO" smtClean="0"/>
              <a:t>29/07/2021</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2B7B34-7156-4442-B8D6-42C8AEF19282}" type="slidenum">
              <a:rPr lang="es-CO" smtClean="0"/>
              <a:t>‹Nº›</a:t>
            </a:fld>
            <a:endParaRPr lang="es-CO"/>
          </a:p>
        </p:txBody>
      </p:sp>
    </p:spTree>
    <p:extLst>
      <p:ext uri="{BB962C8B-B14F-4D97-AF65-F5344CB8AC3E}">
        <p14:creationId xmlns:p14="http://schemas.microsoft.com/office/powerpoint/2010/main" val="41498673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D2B5078-F82D-42E0-977E-A94B64CDEEAF}"/>
              </a:ext>
            </a:extLst>
          </p:cNvPr>
          <p:cNvSpPr txBox="1"/>
          <p:nvPr/>
        </p:nvSpPr>
        <p:spPr>
          <a:xfrm>
            <a:off x="393995" y="442168"/>
            <a:ext cx="11181268" cy="461665"/>
          </a:xfrm>
          <a:prstGeom prst="rect">
            <a:avLst/>
          </a:prstGeom>
          <a:noFill/>
        </p:spPr>
        <p:txBody>
          <a:bodyPr wrap="square" rtlCol="0">
            <a:spAutoFit/>
          </a:bodyPr>
          <a:lstStyle/>
          <a:p>
            <a:pPr algn="ctr"/>
            <a:r>
              <a:rPr lang="es-CO" sz="2400" b="1" dirty="0">
                <a:solidFill>
                  <a:srgbClr val="FF0000"/>
                </a:solidFill>
                <a:latin typeface="Arial" panose="020B0604020202020204" pitchFamily="34" charset="0"/>
                <a:cs typeface="Arial" panose="020B0604020202020204" pitchFamily="34" charset="0"/>
              </a:rPr>
              <a:t>Atención de compromisos por la EMB</a:t>
            </a:r>
          </a:p>
        </p:txBody>
      </p:sp>
      <p:sp>
        <p:nvSpPr>
          <p:cNvPr id="2" name="Rectángulo 1"/>
          <p:cNvSpPr/>
          <p:nvPr/>
        </p:nvSpPr>
        <p:spPr>
          <a:xfrm>
            <a:off x="1274618" y="1360207"/>
            <a:ext cx="9795164" cy="4555093"/>
          </a:xfrm>
          <a:prstGeom prst="rect">
            <a:avLst/>
          </a:prstGeom>
        </p:spPr>
        <p:txBody>
          <a:bodyPr wrap="square">
            <a:spAutoFit/>
          </a:bodyPr>
          <a:lstStyle/>
          <a:p>
            <a:pPr algn="just"/>
            <a:r>
              <a:rPr lang="es-ES_tradnl" b="1" dirty="0">
                <a:solidFill>
                  <a:schemeClr val="tx1">
                    <a:lumMod val="85000"/>
                    <a:lumOff val="15000"/>
                  </a:schemeClr>
                </a:solidFill>
                <a:latin typeface="Arial" panose="020B0604020202020204" pitchFamily="34" charset="0"/>
                <a:cs typeface="Arial" panose="020B0604020202020204" pitchFamily="34" charset="0"/>
              </a:rPr>
              <a:t>Mesa de trabajo con Metro para revisión de integración regional con la Terminal de Transporte </a:t>
            </a:r>
          </a:p>
          <a:p>
            <a:pPr algn="just"/>
            <a:r>
              <a:rPr lang="es-ES_tradnl" b="1" dirty="0">
                <a:solidFill>
                  <a:schemeClr val="tx1">
                    <a:lumMod val="85000"/>
                    <a:lumOff val="15000"/>
                  </a:schemeClr>
                </a:solidFill>
                <a:latin typeface="Arial" panose="020B0604020202020204" pitchFamily="34" charset="0"/>
                <a:cs typeface="Arial" panose="020B0604020202020204" pitchFamily="34" charset="0"/>
              </a:rPr>
              <a:t>- Jueves 24 de Julio: </a:t>
            </a:r>
            <a:r>
              <a:rPr lang="es-ES_tradnl" dirty="0">
                <a:solidFill>
                  <a:schemeClr val="tx1">
                    <a:lumMod val="85000"/>
                    <a:lumOff val="15000"/>
                  </a:schemeClr>
                </a:solidFill>
                <a:latin typeface="Arial" panose="020B0604020202020204" pitchFamily="34" charset="0"/>
                <a:cs typeface="Arial" panose="020B0604020202020204" pitchFamily="34" charset="0"/>
              </a:rPr>
              <a:t>Se realizó reunión EMB con Terminal de transporte para analizar el interés de la terminal de implementar una terminal satélite en la zona de Calle 72 para organizar la operación de las rutas intermunicipales los municipios al oriente de Bogotá, lo cual exigiría disponer de predios o espacio público para esta operación. Metro socializó los diseño del proyecto L1 y el avance del proyecto L2 (prefactibilidad). Se acordó con la Terminal que esta entidad enviaría un análisis del potencial de rutas y servicios que usarían esa terminal satélite y posteriormente, con base en ese potencial, analizar necesidades de área dado que los proyectos de Metro no tiene identificadas áreas remanentes para este tipo de actividad. Se debe seguir analizando este necesidad y ver posibilidades de integración con el proyecto Línea 2.  </a:t>
            </a:r>
          </a:p>
          <a:p>
            <a:pPr algn="just"/>
            <a:r>
              <a:rPr lang="es-ES_tradnl" sz="20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s-CO" dirty="0">
                <a:solidFill>
                  <a:schemeClr val="tx1">
                    <a:lumMod val="85000"/>
                    <a:lumOff val="15000"/>
                  </a:schemeClr>
                </a:solidFill>
                <a:latin typeface="Arial" panose="020B0604020202020204" pitchFamily="34" charset="0"/>
                <a:ea typeface="Times New Roman" panose="02020603050405020304" pitchFamily="18" charset="0"/>
                <a:cs typeface="Arial" panose="020B0604020202020204" pitchFamily="34" charset="0"/>
              </a:rPr>
              <a:t>Martes 13 de Julio: En mesa de trabajo con ML1, la interventoría y la SDM (SI, SPMT), se socializó a la Terminal de Transportes la implantación del paso deprimido de la Calle 72 con Caracas, junto con los cierres que las obras tendrán en sus primeras fases.</a:t>
            </a:r>
          </a:p>
          <a:p>
            <a:pPr marL="285750" indent="-285750" algn="just">
              <a:buFont typeface="Arial" panose="020B0604020202020204" pitchFamily="34" charset="0"/>
              <a:buChar char="•"/>
            </a:pPr>
            <a:endParaRPr lang="es-CO" dirty="0">
              <a:solidFill>
                <a:schemeClr val="tx1">
                  <a:lumMod val="85000"/>
                  <a:lumOff val="15000"/>
                </a:schemeClr>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182559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D2B5078-F82D-42E0-977E-A94B64CDEEAF}"/>
              </a:ext>
            </a:extLst>
          </p:cNvPr>
          <p:cNvSpPr txBox="1"/>
          <p:nvPr/>
        </p:nvSpPr>
        <p:spPr>
          <a:xfrm>
            <a:off x="393995" y="442168"/>
            <a:ext cx="11181268" cy="461665"/>
          </a:xfrm>
          <a:prstGeom prst="rect">
            <a:avLst/>
          </a:prstGeom>
          <a:noFill/>
        </p:spPr>
        <p:txBody>
          <a:bodyPr wrap="square" rtlCol="0">
            <a:spAutoFit/>
          </a:bodyPr>
          <a:lstStyle/>
          <a:p>
            <a:pPr algn="ctr"/>
            <a:r>
              <a:rPr lang="es-CO" sz="2400" b="1" dirty="0">
                <a:solidFill>
                  <a:srgbClr val="FF0000"/>
                </a:solidFill>
                <a:latin typeface="Arial" panose="020B0604020202020204" pitchFamily="34" charset="0"/>
                <a:cs typeface="Arial" panose="020B0604020202020204" pitchFamily="34" charset="0"/>
              </a:rPr>
              <a:t>Atención de compromisos por la EMB</a:t>
            </a:r>
          </a:p>
        </p:txBody>
      </p:sp>
      <p:sp>
        <p:nvSpPr>
          <p:cNvPr id="2" name="Rectángulo 1"/>
          <p:cNvSpPr/>
          <p:nvPr/>
        </p:nvSpPr>
        <p:spPr>
          <a:xfrm>
            <a:off x="1274618" y="1360207"/>
            <a:ext cx="9795164" cy="2308324"/>
          </a:xfrm>
          <a:prstGeom prst="rect">
            <a:avLst/>
          </a:prstGeom>
        </p:spPr>
        <p:txBody>
          <a:bodyPr wrap="square">
            <a:spAutoFit/>
          </a:bodyPr>
          <a:lstStyle/>
          <a:p>
            <a:pPr algn="just"/>
            <a:r>
              <a:rPr lang="es-MX" b="1" dirty="0">
                <a:solidFill>
                  <a:schemeClr val="tx1">
                    <a:lumMod val="85000"/>
                    <a:lumOff val="15000"/>
                  </a:schemeClr>
                </a:solidFill>
                <a:latin typeface="Arial" panose="020B0604020202020204" pitchFamily="34" charset="0"/>
                <a:cs typeface="Arial" panose="020B0604020202020204" pitchFamily="34" charset="0"/>
              </a:rPr>
              <a:t>Cada entidad deberá determinar cuales son las metas en seguridad vial y los avances en las distintas actividades realizadas para reducir la siniestralidad</a:t>
            </a:r>
          </a:p>
          <a:p>
            <a:pPr marL="285750" indent="-285750" algn="just">
              <a:buFont typeface="Arial" panose="020B0604020202020204" pitchFamily="34" charset="0"/>
              <a:buChar char="•"/>
            </a:pPr>
            <a:r>
              <a:rPr lang="es-CO" dirty="0">
                <a:solidFill>
                  <a:schemeClr val="tx1">
                    <a:lumMod val="85000"/>
                    <a:lumOff val="15000"/>
                  </a:schemeClr>
                </a:solidFill>
                <a:latin typeface="Arial" panose="020B0604020202020204" pitchFamily="34" charset="0"/>
                <a:cs typeface="Arial" panose="020B0604020202020204" pitchFamily="34" charset="0"/>
              </a:rPr>
              <a:t>Viernes 16 de Julio: La EMB participó en la sesión # 32 de la Comisión Intersectorial de Seguridad Vial, en calidad de invitado especial.</a:t>
            </a:r>
          </a:p>
          <a:p>
            <a:pPr marL="285750" indent="-285750" algn="just">
              <a:buFont typeface="Arial" panose="020B0604020202020204" pitchFamily="34" charset="0"/>
              <a:buChar char="•"/>
            </a:pPr>
            <a:r>
              <a:rPr lang="es-CO">
                <a:solidFill>
                  <a:schemeClr val="tx1">
                    <a:lumMod val="85000"/>
                    <a:lumOff val="15000"/>
                  </a:schemeClr>
                </a:solidFill>
                <a:latin typeface="Arial" panose="020B0604020202020204" pitchFamily="34" charset="0"/>
                <a:ea typeface="Times New Roman" panose="02020603050405020304" pitchFamily="18" charset="0"/>
                <a:cs typeface="Arial" panose="020B0604020202020204" pitchFamily="34" charset="0"/>
              </a:rPr>
              <a:t>Viernes </a:t>
            </a:r>
            <a:r>
              <a:rPr lang="es-CO" dirty="0">
                <a:solidFill>
                  <a:schemeClr val="tx1">
                    <a:lumMod val="85000"/>
                    <a:lumOff val="15000"/>
                  </a:schemeClr>
                </a:solidFill>
                <a:latin typeface="Arial" panose="020B0604020202020204" pitchFamily="34" charset="0"/>
                <a:ea typeface="Times New Roman" panose="02020603050405020304" pitchFamily="18" charset="0"/>
                <a:cs typeface="Arial" panose="020B0604020202020204" pitchFamily="34" charset="0"/>
              </a:rPr>
              <a:t>23 de Julio: La EMB presentó ante el comité de seguimiento del sector movilidad, sus compromisos y avances en lo relacionado con la seguridad vial de la PLMB.</a:t>
            </a:r>
          </a:p>
          <a:p>
            <a:pPr algn="just"/>
            <a:endParaRPr lang="es-CO" dirty="0">
              <a:solidFill>
                <a:schemeClr val="tx1">
                  <a:lumMod val="85000"/>
                  <a:lumOff val="15000"/>
                </a:schemeClr>
              </a:solidFill>
              <a:latin typeface="Arial" panose="020B0604020202020204" pitchFamily="34" charset="0"/>
              <a:ea typeface="Times New Roman" panose="02020603050405020304" pitchFamily="18" charset="0"/>
              <a:cs typeface="Arial" panose="020B0604020202020204" pitchFamily="34" charset="0"/>
            </a:endParaRPr>
          </a:p>
          <a:p>
            <a:pPr marL="285750" indent="-285750" algn="just">
              <a:buFont typeface="Arial" panose="020B0604020202020204" pitchFamily="34" charset="0"/>
              <a:buChar char="•"/>
            </a:pPr>
            <a:endParaRPr lang="es-CO" dirty="0">
              <a:solidFill>
                <a:schemeClr val="tx1">
                  <a:lumMod val="85000"/>
                  <a:lumOff val="15000"/>
                </a:schemeClr>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761273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6725886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15EF93D83CAFC84A96F60D14C1A635F8" ma:contentTypeVersion="12" ma:contentTypeDescription="Crear nuevo documento." ma:contentTypeScope="" ma:versionID="e6131d0d4e031ece02c889ba66fb1178">
  <xsd:schema xmlns:xsd="http://www.w3.org/2001/XMLSchema" xmlns:xs="http://www.w3.org/2001/XMLSchema" xmlns:p="http://schemas.microsoft.com/office/2006/metadata/properties" xmlns:ns2="975e6d86-0457-4d81-89a1-5c85f652f20b" xmlns:ns3="7f854fd8-63cb-42a3-977f-161619776c3e" targetNamespace="http://schemas.microsoft.com/office/2006/metadata/properties" ma:root="true" ma:fieldsID="eeac272b2e3c2955ecd11e9f53d05b31" ns2:_="" ns3:_="">
    <xsd:import namespace="975e6d86-0457-4d81-89a1-5c85f652f20b"/>
    <xsd:import namespace="7f854fd8-63cb-42a3-977f-161619776c3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GenerationTime" minOccurs="0"/>
                <xsd:element ref="ns2:MediaServiceEventHashCode"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5e6d86-0457-4d81-89a1-5c85f652f2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f854fd8-63cb-42a3-977f-161619776c3e" elementFormDefault="qualified">
    <xsd:import namespace="http://schemas.microsoft.com/office/2006/documentManagement/types"/>
    <xsd:import namespace="http://schemas.microsoft.com/office/infopath/2007/PartnerControls"/>
    <xsd:element name="SharedWithUsers" ma:index="16"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3063030-05E0-4DF4-8FCA-A620D67D4F41}">
  <ds:schemaRefs>
    <ds:schemaRef ds:uri="http://schemas.microsoft.com/sharepoint/v3/contenttype/forms"/>
  </ds:schemaRefs>
</ds:datastoreItem>
</file>

<file path=customXml/itemProps2.xml><?xml version="1.0" encoding="utf-8"?>
<ds:datastoreItem xmlns:ds="http://schemas.openxmlformats.org/officeDocument/2006/customXml" ds:itemID="{4AFD6473-5704-4E2B-A03F-4EFB0A344F06}">
  <ds:schemaRefs>
    <ds:schemaRef ds:uri="7f854fd8-63cb-42a3-977f-161619776c3e"/>
    <ds:schemaRef ds:uri="975e6d86-0457-4d81-89a1-5c85f652f20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405625E-AF53-40B3-B01B-DA292ABEE1A9}">
  <ds:schemaRefs>
    <ds:schemaRef ds:uri="7f854fd8-63cb-42a3-977f-161619776c3e"/>
    <ds:schemaRef ds:uri="975e6d86-0457-4d81-89a1-5c85f652f20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643</TotalTime>
  <Words>309</Words>
  <Application>Microsoft Office PowerPoint</Application>
  <PresentationFormat>Panorámica</PresentationFormat>
  <Paragraphs>8</Paragraphs>
  <Slides>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vt:i4>
      </vt:variant>
    </vt:vector>
  </HeadingPairs>
  <TitlesOfParts>
    <vt:vector size="7" baseType="lpstr">
      <vt:lpstr>Arial</vt:lpstr>
      <vt:lpstr>Calibri</vt:lpstr>
      <vt:lpstr>Calibri Light</vt:lpstr>
      <vt:lpstr>Tema de Office</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german alvarez</dc:creator>
  <cp:lastModifiedBy>DAVID FRANCISCO MELENDEZ GUEV</cp:lastModifiedBy>
  <cp:revision>110</cp:revision>
  <dcterms:created xsi:type="dcterms:W3CDTF">2021-04-22T21:27:58Z</dcterms:created>
  <dcterms:modified xsi:type="dcterms:W3CDTF">2021-07-30T00:45:11Z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0x01010015EF93D83CAFC84A96F60D14C1A635F8</vt:lpwstr>
  </property>
</Properties>
</file>